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3" d="100"/>
          <a:sy n="73" d="100"/>
        </p:scale>
        <p:origin x="-36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46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08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812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47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239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08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49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77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22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613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2A98-FB81-4641-AA89-9ABA49A40196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88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02A98-FB81-4641-AA89-9ABA49A40196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61208-F326-4CBC-8336-CAD0AC9B1F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79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hyperlink" Target="https://iro23.ru/wp-content/uploads/2024/07/&#1057;&#1041;&#1054;&#1056;-&#1050;&#1054;&#1053;&#1060;-&#1060;&#1048;&#1055;-&#1089;-&#1086;&#1073;&#1083;&#1086;&#1078;&#1082;&#1086;&#1081;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3" descr="C:\Users\Учитель\Downloads\WhatsApp Image 2021-10-31 at 16.35.34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92"/>
          <a:stretch/>
        </p:blipFill>
        <p:spPr bwMode="auto">
          <a:xfrm>
            <a:off x="249198" y="2702299"/>
            <a:ext cx="2887833" cy="165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Учитель\Desktop\ae91e83f-3df0-4c15-8971-b1e74933ba09.jfif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46"/>
          <a:stretch/>
        </p:blipFill>
        <p:spPr bwMode="auto">
          <a:xfrm>
            <a:off x="4823927" y="2307639"/>
            <a:ext cx="1838130" cy="2352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148EA39-CEDE-4238-A5DB-F2EFDEF67923}"/>
              </a:ext>
            </a:extLst>
          </p:cNvPr>
          <p:cNvSpPr txBox="1"/>
          <p:nvPr/>
        </p:nvSpPr>
        <p:spPr>
          <a:xfrm>
            <a:off x="276027" y="1306900"/>
            <a:ext cx="3962397" cy="8617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пособие, дидактический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«Карта на парте»,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 документации для организации эффективной работы по направлению «Экскурсии и туризм»,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буклет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«Модель содержания экскурсионно-туристической деятельности в образовательном учреждении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B35F73B-9E7F-4314-9F49-D5B96E1BB4BC}"/>
              </a:ext>
            </a:extLst>
          </p:cNvPr>
          <p:cNvSpPr txBox="1"/>
          <p:nvPr/>
        </p:nvSpPr>
        <p:spPr>
          <a:xfrm>
            <a:off x="324626" y="4049336"/>
            <a:ext cx="3732245" cy="24929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Эффекты проекта, влияние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качество образования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Повышение интереса  к изучению истории и углубление знаний по общеобразовательным предметам   гуманитарного цикла.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Увеличение охвата олимпиадным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движением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повышение результативности участия в нём .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Увеличение  количества исследовательских проектов краеведческой направленности . 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Формирование патриотического сознания и уважения к культуре, народным традициям, историческим личностям и событиям.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Повышение учебной мотивации школьников.</a:t>
            </a:r>
            <a:endParaRPr lang="ru-RU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AE56BA7-D0A7-44F2-A8CC-EED5D786533D}"/>
              </a:ext>
            </a:extLst>
          </p:cNvPr>
          <p:cNvSpPr txBox="1"/>
          <p:nvPr/>
        </p:nvSpPr>
        <p:spPr>
          <a:xfrm>
            <a:off x="4406715" y="1305292"/>
            <a:ext cx="4144455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апробационной площадки:                       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МАОУ МО Динской район «СОШ №20 имени                       Героя Советского Союза Жукова Василия Алексеевича»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7A9D04F-509C-4F5C-A31F-4E1A04167445}"/>
              </a:ext>
            </a:extLst>
          </p:cNvPr>
          <p:cNvSpPr txBox="1"/>
          <p:nvPr/>
        </p:nvSpPr>
        <p:spPr>
          <a:xfrm>
            <a:off x="4434890" y="2066980"/>
            <a:ext cx="4116281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апробации: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работы по развитию экскурсионно-туристической деятельности в школе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4C3EF3D-4F0B-4D2A-A98C-F5180DF74054}"/>
              </a:ext>
            </a:extLst>
          </p:cNvPr>
          <p:cNvSpPr txBox="1"/>
          <p:nvPr/>
        </p:nvSpPr>
        <p:spPr>
          <a:xfrm>
            <a:off x="4491230" y="4141669"/>
            <a:ext cx="4116281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Эффекты апробации :  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Внедрение экскурсионной деятельности в учебно-воспитательный процесс.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Рост интереса участников учебно-воспитательного процесса  к туристско-экскурсионной деятельности.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Развитие  профессиональных компетенций педагогов (новые знания в сфере развития экскурсионно-туристической деятельности с использованием ресурсов  социокультурной среды).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Включение</a:t>
            </a:r>
            <a:r>
              <a:rPr lang="ru-RU" sz="1200" dirty="0"/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экскурсионные маршруты посещение предприятий с целью профессионального самоопределения старшеклассников.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A9AD961-7372-4E00-A399-AB020B531149}"/>
              </a:ext>
            </a:extLst>
          </p:cNvPr>
          <p:cNvSpPr txBox="1"/>
          <p:nvPr/>
        </p:nvSpPr>
        <p:spPr>
          <a:xfrm>
            <a:off x="8836233" y="1286631"/>
            <a:ext cx="2985952" cy="24006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качество образования в МО: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1.Уменьшение доли педагогов, испытывающих затруднения в обучении детей с низкой академической успеваемостью, имеющих проблемы с поведением. 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Увеличение роста степени удовлетворенности обучающихся умениями и результатами, получаемыми в школе, по характеристикам «организовывать учебное сотрудничество и совместную деятельность с учителями и сверстниками».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Повышение эффективности сотрудничества педагогов и семьи, вовлечение  родителей в участие в образовательном процессе через проведение совместных экскурсий.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0C6D73A-11D0-4783-9A4A-D6F665430D6F}"/>
              </a:ext>
            </a:extLst>
          </p:cNvPr>
          <p:cNvSpPr txBox="1"/>
          <p:nvPr/>
        </p:nvSpPr>
        <p:spPr>
          <a:xfrm>
            <a:off x="8848375" y="3737444"/>
            <a:ext cx="2985951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 внедрения проекта:</a:t>
            </a:r>
          </a:p>
          <a:p>
            <a:r>
              <a:rPr lang="ru-RU" sz="1000" i="1" dirty="0"/>
              <a:t>-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«Экскурсии и  туризм» в программах воспитания. 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Межшкольные однодневные туристические маршруты.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-Электронный каталог  экскурсионно-туристических маршрутов Динского района.</a:t>
            </a:r>
          </a:p>
          <a:p>
            <a:pPr algn="just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Рекомендации: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проект развития экскурсионно-туристической деятельности с учётом особенностей муниципального образования, региона и ресурсов социокультурной среды. </a:t>
            </a:r>
          </a:p>
        </p:txBody>
      </p:sp>
      <p:sp>
        <p:nvSpPr>
          <p:cNvPr id="10" name="Правая фигурная скобка 9">
            <a:extLst>
              <a:ext uri="{FF2B5EF4-FFF2-40B4-BE49-F238E27FC236}">
                <a16:creationId xmlns:a16="http://schemas.microsoft.com/office/drawing/2014/main" xmlns="" id="{84472A62-600C-42CF-96E1-F53410BA65A7}"/>
              </a:ext>
            </a:extLst>
          </p:cNvPr>
          <p:cNvSpPr/>
          <p:nvPr/>
        </p:nvSpPr>
        <p:spPr>
          <a:xfrm rot="5400000">
            <a:off x="1985960" y="4598259"/>
            <a:ext cx="409575" cy="3962399"/>
          </a:xfrm>
          <a:prstGeom prst="rightBrace">
            <a:avLst>
              <a:gd name="adj1" fmla="val 39102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авая фигурная скобка 11">
            <a:extLst>
              <a:ext uri="{FF2B5EF4-FFF2-40B4-BE49-F238E27FC236}">
                <a16:creationId xmlns:a16="http://schemas.microsoft.com/office/drawing/2014/main" xmlns="" id="{B70C76BC-3510-491E-9B8F-B4C36C41F9AC}"/>
              </a:ext>
            </a:extLst>
          </p:cNvPr>
          <p:cNvSpPr/>
          <p:nvPr/>
        </p:nvSpPr>
        <p:spPr>
          <a:xfrm rot="5400000">
            <a:off x="6316413" y="4456015"/>
            <a:ext cx="409575" cy="4172621"/>
          </a:xfrm>
          <a:prstGeom prst="rightBrace">
            <a:avLst>
              <a:gd name="adj1" fmla="val 39102"/>
              <a:gd name="adj2" fmla="val 5022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авая фигурная скобка 13">
            <a:extLst>
              <a:ext uri="{FF2B5EF4-FFF2-40B4-BE49-F238E27FC236}">
                <a16:creationId xmlns:a16="http://schemas.microsoft.com/office/drawing/2014/main" xmlns="" id="{F034CCDB-CC42-4FDE-80A8-56FA19DF62A6}"/>
              </a:ext>
            </a:extLst>
          </p:cNvPr>
          <p:cNvSpPr/>
          <p:nvPr/>
        </p:nvSpPr>
        <p:spPr>
          <a:xfrm rot="5400000">
            <a:off x="10205365" y="4066691"/>
            <a:ext cx="409575" cy="3305175"/>
          </a:xfrm>
          <a:prstGeom prst="rightBrace">
            <a:avLst>
              <a:gd name="adj1" fmla="val 39102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CAE56BA7-D0A7-44F2-A8CC-EED5D786533D}"/>
              </a:ext>
            </a:extLst>
          </p:cNvPr>
          <p:cNvSpPr txBox="1"/>
          <p:nvPr/>
        </p:nvSpPr>
        <p:spPr>
          <a:xfrm>
            <a:off x="2671665" y="164931"/>
            <a:ext cx="9162661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работы образовательного учреждения по развитию экскурсионно-туристической деятельности                                                                           с использованием ресурсов   социокультурной среды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400" y="8770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CAE56BA7-D0A7-44F2-A8CC-EED5D786533D}"/>
              </a:ext>
            </a:extLst>
          </p:cNvPr>
          <p:cNvSpPr txBox="1"/>
          <p:nvPr/>
        </p:nvSpPr>
        <p:spPr>
          <a:xfrm>
            <a:off x="1810138" y="723190"/>
            <a:ext cx="9162661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общеобразовательное  учреждение  муниципального образования Динской район                                                                  «Средняя общеобразовательная школа №10 имени братьев Игнатовых»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E656BAD-5893-4160-A7C4-F91792246BC9}"/>
              </a:ext>
            </a:extLst>
          </p:cNvPr>
          <p:cNvSpPr txBox="1"/>
          <p:nvPr/>
        </p:nvSpPr>
        <p:spPr>
          <a:xfrm>
            <a:off x="276023" y="2248967"/>
            <a:ext cx="3962401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i="1" dirty="0">
                <a:hlinkClick r:id="rId4"/>
              </a:rPr>
              <a:t>https://iro23.ru/wp-content/uploads/2024/07</a:t>
            </a:r>
            <a:r>
              <a:rPr lang="ru-RU" sz="1000" i="1" dirty="0">
                <a:hlinkClick r:id="rId4"/>
              </a:rPr>
              <a:t>/СБОР-КОНФ-ФИП-с-обложкой</a:t>
            </a:r>
            <a:r>
              <a:rPr lang="en-US" sz="1000" i="1" dirty="0">
                <a:hlinkClick r:id="rId4"/>
              </a:rPr>
              <a:t>.pdf</a:t>
            </a:r>
            <a:endParaRPr lang="ru-RU" sz="1000" i="1" dirty="0"/>
          </a:p>
        </p:txBody>
      </p:sp>
      <p:pic>
        <p:nvPicPr>
          <p:cNvPr id="21" name="Picture 2" descr="C:\Users\Учитель\Desktop\7807be58-c5c7-4877-b346-e51ff7b8a7c3.jfif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538"/>
          <a:stretch/>
        </p:blipFill>
        <p:spPr bwMode="auto">
          <a:xfrm>
            <a:off x="6728385" y="2590201"/>
            <a:ext cx="1756242" cy="1551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Объект 3"/>
          <p:cNvPicPr>
            <a:picLocks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28" t="6429" r="1821" b="18282"/>
          <a:stretch/>
        </p:blipFill>
        <p:spPr>
          <a:xfrm>
            <a:off x="3221007" y="2649077"/>
            <a:ext cx="1602920" cy="1866939"/>
          </a:xfrm>
          <a:prstGeom prst="rect">
            <a:avLst/>
          </a:prstGeom>
          <a:effectLst>
            <a:reflection blurRad="6350" stA="50000" endA="300" endPos="55500" dist="101600" dir="5400000" sy="-100000" algn="bl" rotWithShape="0"/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1359384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352</Words>
  <Application>Microsoft Office PowerPoint</Application>
  <PresentationFormat>Произвольный</PresentationFormat>
  <Paragraphs>26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В. Кондрашова</dc:creator>
  <cp:lastModifiedBy>Учитель</cp:lastModifiedBy>
  <cp:revision>42</cp:revision>
  <dcterms:created xsi:type="dcterms:W3CDTF">2024-07-22T08:20:46Z</dcterms:created>
  <dcterms:modified xsi:type="dcterms:W3CDTF">2024-10-14T09:15:12Z</dcterms:modified>
</cp:coreProperties>
</file>