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B0D98-31BE-4D63-810F-1530DDDADF7A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4BC16D-4961-4C70-9593-FA6657F68FC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BC16D-4961-4C70-9593-FA6657F68FCB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2860"/>
            <a:ext cx="9144000" cy="69037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softEdge rad="127000"/>
          </a:effectLst>
        </p:spPr>
        <p:txBody>
          <a:bodyPr>
            <a:normAutofit/>
          </a:bodyPr>
          <a:lstStyle/>
          <a:p>
            <a:pPr algn="r"/>
            <a:r>
              <a:rPr lang="ru-RU" sz="3200" dirty="0" smtClean="0">
                <a:solidFill>
                  <a:srgbClr val="C00000"/>
                </a:solidFill>
              </a:rPr>
              <a:t>Склонение имен </a:t>
            </a:r>
            <a:r>
              <a:rPr lang="ru-RU" sz="3200" dirty="0" smtClean="0">
                <a:solidFill>
                  <a:srgbClr val="C00000"/>
                </a:solidFill>
              </a:rPr>
              <a:t>существительных</a:t>
            </a:r>
            <a:br>
              <a:rPr lang="ru-RU" sz="3200" dirty="0" smtClean="0">
                <a:solidFill>
                  <a:srgbClr val="C00000"/>
                </a:solidFill>
              </a:rPr>
            </a:br>
            <a:r>
              <a:rPr lang="ru-RU" sz="2200" dirty="0" smtClean="0"/>
              <a:t>учитель начальных классов </a:t>
            </a:r>
            <a:br>
              <a:rPr lang="ru-RU" sz="2200" dirty="0" smtClean="0"/>
            </a:br>
            <a:r>
              <a:rPr lang="ru-RU" sz="2200" dirty="0" smtClean="0"/>
              <a:t>Полякова Ю.Н.</a:t>
            </a:r>
            <a:endParaRPr lang="ru-RU" sz="2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764704"/>
            <a:ext cx="7772400" cy="1656184"/>
          </a:xfr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Урок русского языка в 3 «Б» классе</a:t>
            </a:r>
            <a:endParaRPr lang="ru-RU" sz="6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936104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ru-RU" dirty="0" smtClean="0"/>
              <a:t>Как определить склонение?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484784"/>
            <a:ext cx="6400800" cy="4154016"/>
          </a:xfrm>
          <a:solidFill>
            <a:srgbClr val="92D050"/>
          </a:solidFill>
        </p:spPr>
        <p:txBody>
          <a:bodyPr/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I. </a:t>
            </a:r>
            <a:r>
              <a:rPr lang="ru-RU" b="1" dirty="0" smtClean="0">
                <a:solidFill>
                  <a:schemeClr val="tx1"/>
                </a:solidFill>
              </a:rPr>
              <a:t>Определить род существительного</a:t>
            </a:r>
            <a:endParaRPr lang="en-US" b="1" dirty="0" smtClean="0">
              <a:solidFill>
                <a:schemeClr val="tx1"/>
              </a:solidFill>
            </a:endParaRPr>
          </a:p>
          <a:p>
            <a:pPr algn="l"/>
            <a:endParaRPr lang="en-US" b="1" dirty="0" smtClean="0">
              <a:solidFill>
                <a:schemeClr val="tx1"/>
              </a:solidFill>
            </a:endParaRPr>
          </a:p>
          <a:p>
            <a:pPr algn="l"/>
            <a:endParaRPr lang="en-US" b="1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II.</a:t>
            </a:r>
            <a:r>
              <a:rPr lang="ru-RU" b="1" dirty="0" smtClean="0">
                <a:solidFill>
                  <a:schemeClr val="tx1"/>
                </a:solidFill>
              </a:rPr>
              <a:t> Выделить окончание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9592" y="548680"/>
            <a:ext cx="7772400" cy="568863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00B050"/>
                </a:solidFill>
              </a:rPr>
              <a:t>Определить склонение имени существительного можно по начальной форме</a:t>
            </a:r>
          </a:p>
          <a:p>
            <a:pPr algn="ctr"/>
            <a:r>
              <a:rPr lang="ru-RU" sz="2800" b="1" dirty="0" smtClean="0">
                <a:solidFill>
                  <a:srgbClr val="00B050"/>
                </a:solidFill>
              </a:rPr>
              <a:t> (Именительный падеж, единственное число)</a:t>
            </a:r>
          </a:p>
          <a:p>
            <a:pPr algn="ctr"/>
            <a:endParaRPr lang="ru-RU" sz="28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2800" b="1" i="1" dirty="0" smtClean="0">
                <a:solidFill>
                  <a:schemeClr val="tx1"/>
                </a:solidFill>
              </a:rPr>
              <a:t>Пётр Иванович жил в </a:t>
            </a: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</a:rPr>
              <a:t>Москве.</a:t>
            </a:r>
          </a:p>
          <a:p>
            <a:pPr algn="ctr"/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</a:rPr>
              <a:t>(Что?) Москва- ж.р., окончание –а</a:t>
            </a:r>
          </a:p>
          <a:p>
            <a:pPr algn="ctr"/>
            <a:endParaRPr lang="ru-RU" sz="2800" b="1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ru-RU" sz="2800" b="1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ru-RU" sz="2800" b="1" i="1" dirty="0" smtClean="0">
                <a:solidFill>
                  <a:schemeClr val="tx1"/>
                </a:solidFill>
              </a:rPr>
              <a:t>1-е склонение</a:t>
            </a:r>
          </a:p>
          <a:p>
            <a:pPr algn="ctr"/>
            <a:endParaRPr lang="ru-RU" sz="2800" b="1" dirty="0" smtClean="0">
              <a:solidFill>
                <a:schemeClr val="tx1"/>
              </a:solidFill>
            </a:endParaRPr>
          </a:p>
          <a:p>
            <a:pPr algn="ctr"/>
            <a:endParaRPr lang="ru-RU" sz="2800" b="1" dirty="0">
              <a:solidFill>
                <a:schemeClr val="tx1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4788024" y="3933056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1.jpg"/>
          <p:cNvPicPr>
            <a:picLocks noChangeAspect="1"/>
          </p:cNvPicPr>
          <p:nvPr/>
        </p:nvPicPr>
        <p:blipFill>
          <a:blip r:embed="rId3" cstate="print">
            <a:lum bright="24000"/>
          </a:blip>
          <a:stretch>
            <a:fillRect/>
          </a:stretch>
        </p:blipFill>
        <p:spPr>
          <a:xfrm>
            <a:off x="0" y="-22860"/>
            <a:ext cx="9144000" cy="690372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1484784"/>
            <a:ext cx="6400800" cy="4968552"/>
          </a:xfrm>
        </p:spPr>
        <p:txBody>
          <a:bodyPr>
            <a:noAutofit/>
          </a:bodyPr>
          <a:lstStyle/>
          <a:p>
            <a:pPr algn="just"/>
            <a:r>
              <a:rPr lang="ru-RU" sz="4000" b="1" dirty="0" smtClean="0">
                <a:solidFill>
                  <a:schemeClr val="tx1"/>
                </a:solidFill>
              </a:rPr>
              <a:t>пришла, в, наш, весна, тихий, край, Волшебная. оживила, лес, Она, замерзший. задышало, грудью, Всё, полной</a:t>
            </a:r>
            <a:r>
              <a:rPr lang="ru-RU" sz="4000" dirty="0" smtClean="0">
                <a:solidFill>
                  <a:schemeClr val="tx1"/>
                </a:solidFill>
              </a:rPr>
              <a:t>.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99592" y="692696"/>
            <a:ext cx="7772400" cy="722511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Восстановите деформированный текст</a:t>
            </a:r>
            <a:endParaRPr lang="ru-RU" sz="32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014.jpg"/>
          <p:cNvPicPr>
            <a:picLocks noChangeAspect="1"/>
          </p:cNvPicPr>
          <p:nvPr/>
        </p:nvPicPr>
        <p:blipFill>
          <a:blip r:embed="rId2" cstate="print">
            <a:lum bright="34000" contrast="3000"/>
          </a:blip>
          <a:stretch>
            <a:fillRect/>
          </a:stretch>
        </p:blipFill>
        <p:spPr>
          <a:xfrm>
            <a:off x="0" y="-9144"/>
            <a:ext cx="9144000" cy="68762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86610"/>
          </a:xfrm>
        </p:spPr>
        <p:txBody>
          <a:bodyPr>
            <a:normAutofit/>
          </a:bodyPr>
          <a:lstStyle/>
          <a:p>
            <a:pPr algn="just"/>
            <a:r>
              <a:rPr lang="ru-RU" sz="5400" b="1" dirty="0" smtClean="0"/>
              <a:t>Волшебная весна пришла в наш тихий край. Она оживила замерзший лес. Всё задышало полной грудью.</a:t>
            </a:r>
            <a:endParaRPr lang="ru-RU" sz="54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014.jpg"/>
          <p:cNvPicPr>
            <a:picLocks noChangeAspect="1"/>
          </p:cNvPicPr>
          <p:nvPr/>
        </p:nvPicPr>
        <p:blipFill>
          <a:blip r:embed="rId2" cstate="print">
            <a:lum bright="34000" contrast="3000"/>
          </a:blip>
          <a:stretch>
            <a:fillRect/>
          </a:stretch>
        </p:blipFill>
        <p:spPr>
          <a:xfrm>
            <a:off x="0" y="-9144"/>
            <a:ext cx="9144000" cy="68762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86610"/>
          </a:xfrm>
        </p:spPr>
        <p:txBody>
          <a:bodyPr>
            <a:normAutofit/>
          </a:bodyPr>
          <a:lstStyle/>
          <a:p>
            <a:pPr algn="just"/>
            <a:r>
              <a:rPr lang="ru-RU" sz="5400" b="1" dirty="0" smtClean="0"/>
              <a:t>Волшебная весна пришла в наш тихий край. Она оживила замерзший лес. Всё задышало полной грудью.</a:t>
            </a:r>
            <a:endParaRPr lang="ru-RU" sz="5400" b="1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4860032" y="980728"/>
            <a:ext cx="14401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860032" y="980728"/>
            <a:ext cx="14401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012160" y="1772816"/>
            <a:ext cx="21602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6012160" y="1772816"/>
            <a:ext cx="14401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7812360" y="2636912"/>
            <a:ext cx="21602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7812360" y="2564904"/>
            <a:ext cx="21602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403648" y="4221088"/>
            <a:ext cx="21602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1331640" y="4221088"/>
            <a:ext cx="28803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764704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ru-RU" sz="3200" b="1" dirty="0" smtClean="0"/>
              <a:t>Выберите правильный вариант</a:t>
            </a:r>
            <a:endParaRPr lang="ru-RU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908720"/>
            <a:ext cx="8064896" cy="5472608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1. Имя существительное –это… </a:t>
            </a:r>
            <a:r>
              <a:rPr lang="ru-RU" sz="2400" dirty="0" smtClean="0">
                <a:solidFill>
                  <a:schemeClr val="tx1"/>
                </a:solidFill>
              </a:rPr>
              <a:t/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• часть речи 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• часть предложения 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• слово 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>2. Имя существительное обозначает… </a:t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• признак предмета 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• действие предмета 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• предмет 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/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>3. Имя существительное изменяется … </a:t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• по родам 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• по числам 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• по падежам 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/>
            </a:r>
            <a:br>
              <a:rPr lang="ru-RU" sz="2400" dirty="0" smtClean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ru-RU" sz="2400" dirty="0" smtClean="0"/>
              <a:t>4</a:t>
            </a:r>
            <a:r>
              <a:rPr lang="ru-RU" sz="2000" b="1" dirty="0" smtClean="0"/>
              <a:t>. Склонением имён существительных в русском языке называется…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• изменение по числам; </a:t>
            </a:r>
            <a:br>
              <a:rPr lang="ru-RU" sz="2400" dirty="0" smtClean="0"/>
            </a:br>
            <a:r>
              <a:rPr lang="ru-RU" sz="2400" dirty="0" smtClean="0"/>
              <a:t>• изменение по падежам </a:t>
            </a:r>
            <a:br>
              <a:rPr lang="ru-RU" sz="2400" dirty="0" smtClean="0"/>
            </a:br>
            <a:r>
              <a:rPr lang="ru-RU" sz="2400" dirty="0" smtClean="0"/>
              <a:t>• изменение по вопросам 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000" b="1" dirty="0" smtClean="0"/>
              <a:t>5. В каком ряду падежи стоят в правильном порядке: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• И.п.; Р.п.: Д.п.; Т.п.; В.п.; П.п. </a:t>
            </a:r>
            <a:br>
              <a:rPr lang="ru-RU" sz="2400" dirty="0" smtClean="0"/>
            </a:br>
            <a:r>
              <a:rPr lang="ru-RU" sz="2400" dirty="0" smtClean="0"/>
              <a:t>• И.п.; В.п.; Т.п.; П.п.; Д.п.; Р.п. </a:t>
            </a:r>
            <a:br>
              <a:rPr lang="ru-RU" sz="2400" dirty="0" smtClean="0"/>
            </a:br>
            <a:r>
              <a:rPr lang="ru-RU" sz="2400" dirty="0" smtClean="0"/>
              <a:t>• И.п. ; Р.п.; Д.п.; В.п.; Т.п.; П.п. 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6</a:t>
            </a:r>
            <a:r>
              <a:rPr lang="ru-RU" sz="2000" b="1" dirty="0" smtClean="0"/>
              <a:t>. В окончании какого существительного пишется буква - И:</a:t>
            </a:r>
            <a:r>
              <a:rPr lang="ru-RU" sz="2400" dirty="0" smtClean="0"/>
              <a:t> </a:t>
            </a:r>
            <a:br>
              <a:rPr lang="ru-RU" sz="2400" dirty="0" smtClean="0"/>
            </a:br>
            <a:r>
              <a:rPr lang="ru-RU" sz="2400" dirty="0" smtClean="0"/>
              <a:t>• в дальней дорог </a:t>
            </a:r>
            <a:br>
              <a:rPr lang="ru-RU" sz="2400" dirty="0" smtClean="0"/>
            </a:br>
            <a:r>
              <a:rPr lang="ru-RU" sz="2400" dirty="0" smtClean="0"/>
              <a:t>• в начальной школ </a:t>
            </a:r>
            <a:br>
              <a:rPr lang="ru-RU" sz="2400" dirty="0" smtClean="0"/>
            </a:br>
            <a:r>
              <a:rPr lang="ru-RU" sz="2400" dirty="0" smtClean="0"/>
              <a:t>• в чистой </a:t>
            </a:r>
            <a:r>
              <a:rPr lang="ru-RU" sz="2400" dirty="0" err="1" smtClean="0"/>
              <a:t>тетрад</a:t>
            </a:r>
            <a:r>
              <a:rPr lang="ru-RU" sz="2400" dirty="0" smtClean="0"/>
              <a:t> 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2860"/>
            <a:ext cx="9144000" cy="69037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  <a:noFill/>
        </p:spPr>
        <p:txBody>
          <a:bodyPr/>
          <a:lstStyle/>
          <a:p>
            <a:pPr algn="l"/>
            <a:r>
              <a:rPr lang="ru-RU" b="1" dirty="0" smtClean="0">
                <a:solidFill>
                  <a:srgbClr val="00B050"/>
                </a:solidFill>
              </a:rPr>
              <a:t>• Мы уже всё знаем!</a:t>
            </a:r>
            <a:r>
              <a:rPr lang="en-US" b="1" dirty="0" smtClean="0">
                <a:solidFill>
                  <a:srgbClr val="00B050"/>
                </a:solidFill>
              </a:rPr>
              <a:t> </a:t>
            </a:r>
            <a:r>
              <a:rPr lang="ru-RU" b="1" dirty="0" smtClean="0">
                <a:solidFill>
                  <a:srgbClr val="00B050"/>
                </a:solidFill>
              </a:rPr>
              <a:t/>
            </a:r>
            <a:br>
              <a:rPr lang="ru-RU" b="1" dirty="0" smtClean="0">
                <a:solidFill>
                  <a:srgbClr val="00B050"/>
                </a:solidFill>
              </a:rPr>
            </a:br>
            <a:r>
              <a:rPr lang="ru-RU" b="1" dirty="0" smtClean="0">
                <a:solidFill>
                  <a:srgbClr val="00B050"/>
                </a:solidFill>
              </a:rPr>
              <a:t>• Мы ещё не всё знаем!</a:t>
            </a:r>
            <a:r>
              <a:rPr lang="en-US" b="1" dirty="0" smtClean="0">
                <a:solidFill>
                  <a:srgbClr val="00B050"/>
                </a:solidFill>
              </a:rPr>
              <a:t> </a:t>
            </a:r>
            <a:r>
              <a:rPr lang="ru-RU" b="1" dirty="0" smtClean="0">
                <a:solidFill>
                  <a:srgbClr val="00B050"/>
                </a:solidFill>
              </a:rPr>
              <a:t/>
            </a:r>
            <a:br>
              <a:rPr lang="ru-RU" b="1" dirty="0" smtClean="0">
                <a:solidFill>
                  <a:srgbClr val="00B050"/>
                </a:solidFill>
              </a:rPr>
            </a:br>
            <a:r>
              <a:rPr lang="ru-RU" b="1" dirty="0" smtClean="0">
                <a:solidFill>
                  <a:srgbClr val="00B050"/>
                </a:solidFill>
              </a:rPr>
              <a:t>• Мы ничего не знаем!</a:t>
            </a:r>
            <a:r>
              <a:rPr lang="en-US" b="1" dirty="0" smtClean="0">
                <a:solidFill>
                  <a:srgbClr val="00B050"/>
                </a:solidFill>
              </a:rPr>
              <a:t> </a:t>
            </a:r>
            <a:r>
              <a:rPr lang="ru-RU" b="1" dirty="0" smtClean="0">
                <a:solidFill>
                  <a:srgbClr val="00B050"/>
                </a:solidFill>
              </a:rPr>
              <a:t/>
            </a:r>
            <a:br>
              <a:rPr lang="ru-RU" b="1" dirty="0" smtClean="0">
                <a:solidFill>
                  <a:srgbClr val="00B050"/>
                </a:solidFill>
              </a:rPr>
            </a:br>
            <a:r>
              <a:rPr lang="ru-RU" b="1" dirty="0" smtClean="0">
                <a:solidFill>
                  <a:srgbClr val="00B050"/>
                </a:solidFill>
              </a:rPr>
              <a:t>• Мы уже кое-что знаем!</a:t>
            </a:r>
            <a:r>
              <a:rPr lang="en-US" b="1" dirty="0" smtClean="0">
                <a:solidFill>
                  <a:srgbClr val="00B050"/>
                </a:solidFill>
              </a:rPr>
              <a:t> </a:t>
            </a:r>
            <a:r>
              <a:rPr lang="ru-RU" b="1" dirty="0" smtClean="0">
                <a:solidFill>
                  <a:srgbClr val="00B050"/>
                </a:solidFill>
              </a:rPr>
              <a:t/>
            </a:r>
            <a:br>
              <a:rPr lang="ru-RU" b="1" dirty="0" smtClean="0">
                <a:solidFill>
                  <a:srgbClr val="00B050"/>
                </a:solidFill>
              </a:rPr>
            </a:br>
            <a:endParaRPr lang="ru-RU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2860"/>
            <a:ext cx="9144000" cy="69037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154559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B050"/>
                </a:solidFill>
              </a:rPr>
              <a:t>Спишите предложение</a:t>
            </a:r>
            <a:endParaRPr lang="ru-RU" sz="4000" b="1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844824"/>
            <a:ext cx="6400800" cy="439248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4800" b="1" dirty="0" smtClean="0">
                <a:solidFill>
                  <a:schemeClr val="tx2">
                    <a:lumMod val="50000"/>
                  </a:schemeClr>
                </a:solidFill>
              </a:rPr>
              <a:t>Мальчик радовался распустившейся сирени, зеленой травинке, каждому пробудившемуся кузнечику.   </a:t>
            </a:r>
            <a:r>
              <a:rPr lang="ru-RU" dirty="0" smtClean="0"/>
              <a:t>           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1008112"/>
          </a:xfrm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ru-RU" sz="3600" b="1" dirty="0" smtClean="0"/>
              <a:t>Определите падеж существительных и выделите окончания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772816"/>
            <a:ext cx="7776864" cy="3865984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l"/>
            <a:r>
              <a:rPr lang="ru-RU" sz="6000" b="1" dirty="0" smtClean="0">
                <a:solidFill>
                  <a:schemeClr val="tx1"/>
                </a:solidFill>
              </a:rPr>
              <a:t>сирени</a:t>
            </a:r>
          </a:p>
          <a:p>
            <a:pPr algn="l"/>
            <a:r>
              <a:rPr lang="ru-RU" sz="6000" b="1" dirty="0" smtClean="0">
                <a:solidFill>
                  <a:schemeClr val="tx1"/>
                </a:solidFill>
              </a:rPr>
              <a:t>травинке</a:t>
            </a:r>
          </a:p>
          <a:p>
            <a:pPr algn="l"/>
            <a:r>
              <a:rPr lang="ru-RU" sz="6000" b="1" dirty="0" smtClean="0">
                <a:solidFill>
                  <a:schemeClr val="tx1"/>
                </a:solidFill>
              </a:rPr>
              <a:t>кузнечику</a:t>
            </a:r>
            <a:endParaRPr lang="ru-RU" sz="6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059832" y="3140968"/>
            <a:ext cx="36004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843808" y="2564904"/>
            <a:ext cx="36004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267744" y="1988840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628800"/>
            <a:ext cx="7883153" cy="4140175"/>
          </a:xfrm>
          <a:solidFill>
            <a:srgbClr val="92D050"/>
          </a:solidFill>
        </p:spPr>
        <p:txBody>
          <a:bodyPr/>
          <a:lstStyle/>
          <a:p>
            <a:r>
              <a:rPr lang="ru-RU" dirty="0" smtClean="0"/>
              <a:t>Сирени</a:t>
            </a:r>
            <a:br>
              <a:rPr lang="ru-RU" dirty="0" smtClean="0"/>
            </a:br>
            <a:r>
              <a:rPr lang="ru-RU" dirty="0" smtClean="0"/>
              <a:t>травинке</a:t>
            </a:r>
            <a:br>
              <a:rPr lang="ru-RU" dirty="0" smtClean="0"/>
            </a:br>
            <a:r>
              <a:rPr lang="ru-RU" dirty="0" smtClean="0"/>
              <a:t>кузнечику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836713"/>
            <a:ext cx="7772400" cy="648072"/>
          </a:xfrm>
          <a:solidFill>
            <a:srgbClr val="00B050"/>
          </a:solidFill>
        </p:spPr>
        <p:txBody>
          <a:bodyPr>
            <a:normAutofit fontScale="85000" lnSpcReduction="10000"/>
          </a:bodyPr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Радовался (кому? чему?) Дательный падеж</a:t>
            </a:r>
            <a:endParaRPr lang="ru-RU" sz="3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794519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ru-RU" dirty="0" smtClean="0"/>
              <a:t>Цель урока: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1628800"/>
            <a:ext cx="8064896" cy="4680520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tx1"/>
                </a:solidFill>
              </a:rPr>
              <a:t>Определить от чего зависит правописание окончаний имен существительных в различных падежах.</a:t>
            </a:r>
            <a:endParaRPr lang="ru-RU" sz="4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700808"/>
            <a:ext cx="7772400" cy="4068167"/>
          </a:xfrm>
        </p:spPr>
        <p:txBody>
          <a:bodyPr>
            <a:normAutofit/>
          </a:bodyPr>
          <a:lstStyle/>
          <a:p>
            <a:endParaRPr lang="ru-RU" sz="1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9592" y="620688"/>
            <a:ext cx="7772400" cy="594295"/>
          </a:xfrm>
        </p:spPr>
        <p:txBody>
          <a:bodyPr>
            <a:normAutofit/>
          </a:bodyPr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i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4715"/>
            <a:ext cx="9144000" cy="687271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201</Words>
  <Application>Microsoft Office PowerPoint</Application>
  <PresentationFormat>Экран (4:3)</PresentationFormat>
  <Paragraphs>34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Склонение имен существительных учитель начальных классов  Полякова Ю.Н.</vt:lpstr>
      <vt:lpstr>Выберите правильный вариант</vt:lpstr>
      <vt:lpstr>4. Склонением имён существительных в русском языке называется…  • изменение по числам;  • изменение по падежам  • изменение по вопросам   5. В каком ряду падежи стоят в правильном порядке:  • И.п.; Р.п.: Д.п.; Т.п.; В.п.; П.п.  • И.п.; В.п.; Т.п.; П.п.; Д.п.; Р.п.  • И.п. ; Р.п.; Д.п.; В.п.; Т.п.; П.п.    6. В окончании какого существительного пишется буква - И:  • в дальней дорог  • в начальной школ  • в чистой тетрад  </vt:lpstr>
      <vt:lpstr>• Мы уже всё знаем!  • Мы ещё не всё знаем!  • Мы ничего не знаем!  • Мы уже кое-что знаем!  </vt:lpstr>
      <vt:lpstr>Спишите предложение</vt:lpstr>
      <vt:lpstr>Определите падеж существительных и выделите окончания</vt:lpstr>
      <vt:lpstr>Сирени травинке кузнечику</vt:lpstr>
      <vt:lpstr>Цель урока:</vt:lpstr>
      <vt:lpstr>Слайд 9</vt:lpstr>
      <vt:lpstr>Как определить склонение?</vt:lpstr>
      <vt:lpstr>Слайд 11</vt:lpstr>
      <vt:lpstr>Восстановите деформированный текст</vt:lpstr>
      <vt:lpstr>Волшебная весна пришла в наш тихий край. Она оживила замерзший лес. Всё задышало полной грудью.</vt:lpstr>
      <vt:lpstr>Волшебная весна пришла в наш тихий край. Она оживила замерзший лес. Всё задышало полной грудью.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Выберите правильный вариант</dc:title>
  <dc:creator>user</dc:creator>
  <cp:lastModifiedBy>user</cp:lastModifiedBy>
  <cp:revision>11</cp:revision>
  <dcterms:created xsi:type="dcterms:W3CDTF">2015-02-24T08:47:35Z</dcterms:created>
  <dcterms:modified xsi:type="dcterms:W3CDTF">2017-01-19T07:35:28Z</dcterms:modified>
</cp:coreProperties>
</file>