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31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21" r:id="rId45"/>
    <p:sldId id="312" r:id="rId46"/>
    <p:sldId id="315" r:id="rId47"/>
    <p:sldId id="313" r:id="rId48"/>
    <p:sldId id="314" r:id="rId49"/>
    <p:sldId id="316" r:id="rId50"/>
    <p:sldId id="317" r:id="rId51"/>
    <p:sldId id="319" r:id="rId52"/>
    <p:sldId id="320" r:id="rId53"/>
    <p:sldId id="301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3399"/>
    <a:srgbClr val="FFCC00"/>
    <a:srgbClr val="FF9900"/>
    <a:srgbClr val="FFFF00"/>
    <a:srgbClr val="FF3300"/>
    <a:srgbClr val="008080"/>
    <a:srgbClr val="0000FF"/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6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7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5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700808"/>
            <a:ext cx="8219256" cy="45365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Использование инновационного решения в области электронного обучения на базе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интернет-сервисов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учебного портала «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ЯКласс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» </a:t>
            </a:r>
            <a:b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для повышения эффективности учебного процесса.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user\Desktop\YAklass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76672"/>
            <a:ext cx="4681673" cy="1584177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7092280" y="5733256"/>
            <a:ext cx="792088" cy="64807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008080"/>
                </a:solidFill>
                <a:latin typeface="Arial" pitchFamily="34" charset="0"/>
                <a:cs typeface="Arial" pitchFamily="34" charset="0"/>
              </a:rPr>
              <a:t>4. Наполнение темы</a:t>
            </a:r>
            <a:endParaRPr lang="ru-RU" sz="3200" dirty="0">
              <a:solidFill>
                <a:srgbClr val="00808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8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9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22171"/>
          <a:stretch>
            <a:fillRect/>
          </a:stretch>
        </p:blipFill>
        <p:spPr>
          <a:xfrm>
            <a:off x="612000" y="1056289"/>
            <a:ext cx="7920000" cy="4745423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60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10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22171" t="7512"/>
          <a:stretch>
            <a:fillRect/>
          </a:stretch>
        </p:blipFill>
        <p:spPr>
          <a:xfrm>
            <a:off x="612000" y="1234532"/>
            <a:ext cx="7920000" cy="438893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11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1735"/>
          <a:stretch>
            <a:fillRect/>
          </a:stretch>
        </p:blipFill>
        <p:spPr>
          <a:xfrm>
            <a:off x="612000" y="1336820"/>
            <a:ext cx="7920000" cy="418436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13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14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008080"/>
                </a:solidFill>
                <a:latin typeface="Arial" pitchFamily="34" charset="0"/>
                <a:cs typeface="Arial" pitchFamily="34" charset="0"/>
              </a:rPr>
              <a:t>5. Режим презентации</a:t>
            </a:r>
            <a:endParaRPr lang="ru-RU" sz="3200" i="1" dirty="0">
              <a:solidFill>
                <a:srgbClr val="00808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15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16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17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008080"/>
                </a:solidFill>
                <a:latin typeface="Arial" pitchFamily="34" charset="0"/>
                <a:cs typeface="Arial" pitchFamily="34" charset="0"/>
              </a:rPr>
              <a:t>6. Результаты учащихся</a:t>
            </a:r>
            <a:endParaRPr lang="ru-RU" sz="3200" i="1" dirty="0">
              <a:solidFill>
                <a:srgbClr val="00808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Содержимое 7" descr="Новый рисунок (18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008080"/>
                </a:solidFill>
                <a:latin typeface="Arial" pitchFamily="34" charset="0"/>
                <a:cs typeface="Arial" pitchFamily="34" charset="0"/>
              </a:rPr>
              <a:t>1. Регистрация.</a:t>
            </a:r>
            <a:endParaRPr lang="ru-RU" sz="3200" i="1" dirty="0">
              <a:solidFill>
                <a:srgbClr val="00808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19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20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Содержимое 7" descr="Новый рисунок (21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008080"/>
                </a:solidFill>
                <a:latin typeface="Arial" pitchFamily="34" charset="0"/>
                <a:cs typeface="Arial" pitchFamily="34" charset="0"/>
              </a:rPr>
              <a:t>7. Топы</a:t>
            </a:r>
            <a:endParaRPr lang="ru-RU" sz="3200" dirty="0">
              <a:solidFill>
                <a:srgbClr val="00808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22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23040"/>
          <a:stretch>
            <a:fillRect/>
          </a:stretch>
        </p:blipFill>
        <p:spPr>
          <a:xfrm>
            <a:off x="792000" y="1138541"/>
            <a:ext cx="7560000" cy="4580918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60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23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23040"/>
          <a:stretch>
            <a:fillRect/>
          </a:stretch>
        </p:blipFill>
        <p:spPr>
          <a:xfrm>
            <a:off x="792000" y="1138541"/>
            <a:ext cx="7560000" cy="4580918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24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20431"/>
          <a:stretch>
            <a:fillRect/>
          </a:stretch>
        </p:blipFill>
        <p:spPr>
          <a:xfrm>
            <a:off x="792000" y="1213641"/>
            <a:ext cx="7560000" cy="4430719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6948264" y="5085184"/>
            <a:ext cx="1738536" cy="104097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25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20431"/>
          <a:stretch>
            <a:fillRect/>
          </a:stretch>
        </p:blipFill>
        <p:spPr>
          <a:xfrm>
            <a:off x="792000" y="1213641"/>
            <a:ext cx="7560000" cy="4430719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26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1735"/>
          <a:stretch>
            <a:fillRect/>
          </a:stretch>
        </p:blipFill>
        <p:spPr>
          <a:xfrm>
            <a:off x="792000" y="1431920"/>
            <a:ext cx="7560000" cy="399416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27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1735"/>
          <a:stretch>
            <a:fillRect/>
          </a:stretch>
        </p:blipFill>
        <p:spPr>
          <a:xfrm>
            <a:off x="792000" y="1431920"/>
            <a:ext cx="7560000" cy="399416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008080"/>
                </a:solidFill>
                <a:latin typeface="Arial" pitchFamily="34" charset="0"/>
                <a:cs typeface="Arial" pitchFamily="34" charset="0"/>
              </a:rPr>
              <a:t>8. Проверочные работы</a:t>
            </a:r>
            <a:endParaRPr lang="ru-RU" sz="3200" i="1" dirty="0">
              <a:solidFill>
                <a:srgbClr val="00808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28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008080"/>
                </a:solidFill>
                <a:latin typeface="Arial" pitchFamily="34" charset="0"/>
                <a:cs typeface="Arial" pitchFamily="34" charset="0"/>
              </a:rPr>
              <a:t>2. Подсказки для учителя</a:t>
            </a:r>
            <a:endParaRPr lang="ru-RU" sz="3200" i="1" dirty="0">
              <a:solidFill>
                <a:srgbClr val="00808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1500434"/>
            <a:ext cx="8280000" cy="3857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29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30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31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32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33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34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35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36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008080"/>
                </a:solidFill>
                <a:latin typeface="Arial" pitchFamily="34" charset="0"/>
                <a:cs typeface="Arial" pitchFamily="34" charset="0"/>
              </a:rPr>
              <a:t>9. Подписка Я+</a:t>
            </a:r>
            <a:endParaRPr lang="ru-RU" sz="3200" i="1" dirty="0">
              <a:solidFill>
                <a:srgbClr val="00808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37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38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1498397"/>
            <a:ext cx="8280000" cy="3861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39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23040"/>
          <a:stretch>
            <a:fillRect/>
          </a:stretch>
        </p:blipFill>
        <p:spPr>
          <a:xfrm>
            <a:off x="972000" y="1247611"/>
            <a:ext cx="7200000" cy="4362778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40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2175"/>
          <a:stretch>
            <a:fillRect/>
          </a:stretch>
        </p:blipFill>
        <p:spPr>
          <a:xfrm>
            <a:off x="972000" y="1517483"/>
            <a:ext cx="7200000" cy="3823035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008080"/>
                </a:solidFill>
                <a:latin typeface="Arial" pitchFamily="34" charset="0"/>
                <a:cs typeface="Arial" pitchFamily="34" charset="0"/>
              </a:rPr>
              <a:t>10. Недоработано на сайте</a:t>
            </a:r>
            <a:endParaRPr lang="ru-RU" sz="3200" i="1" dirty="0">
              <a:solidFill>
                <a:srgbClr val="00808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41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23040"/>
          <a:stretch>
            <a:fillRect/>
          </a:stretch>
        </p:blipFill>
        <p:spPr>
          <a:xfrm>
            <a:off x="792000" y="1138541"/>
            <a:ext cx="7560000" cy="4580918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42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23040"/>
          <a:stretch>
            <a:fillRect/>
          </a:stretch>
        </p:blipFill>
        <p:spPr>
          <a:xfrm>
            <a:off x="792000" y="1138541"/>
            <a:ext cx="7560000" cy="4580918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sz="3200" i="1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ЯКласс</a:t>
            </a:r>
            <a:r>
              <a:rPr lang="ru-RU" sz="3200" i="1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 -  </a:t>
            </a:r>
            <a:r>
              <a:rPr lang="ru-RU" sz="3200" i="1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РешуОГЭ</a:t>
            </a:r>
            <a:r>
              <a:rPr lang="ru-RU" sz="3200" i="1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i="1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</a:br>
            <a:endParaRPr lang="ru-RU" sz="320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23528" y="3573016"/>
            <a:ext cx="3384376" cy="2879856"/>
          </a:xfrm>
        </p:spPr>
        <p:txBody>
          <a:bodyPr anchor="t">
            <a:normAutofit/>
          </a:bodyPr>
          <a:lstStyle/>
          <a:p>
            <a:pPr algn="ctr"/>
            <a:endParaRPr lang="ru-RU" sz="2800" b="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4008" y="3501008"/>
            <a:ext cx="4068000" cy="1584176"/>
          </a:xfrm>
        </p:spPr>
        <p:txBody>
          <a:bodyPr anchor="t">
            <a:normAutofit/>
          </a:bodyPr>
          <a:lstStyle/>
          <a:p>
            <a:pPr algn="ctr"/>
            <a:endParaRPr lang="ru-RU" sz="2800" b="0" i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800" b="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 descr="C:\Users\user\Desktop\YAklass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3404472" cy="1152000"/>
          </a:xfrm>
          <a:prstGeom prst="rect">
            <a:avLst/>
          </a:prstGeom>
          <a:noFill/>
        </p:spPr>
      </p:pic>
      <p:pic>
        <p:nvPicPr>
          <p:cNvPr id="1026" name="Picture 2" descr="C:\Users\мамуленька\Desktop\image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l="2228" r="54703"/>
          <a:stretch>
            <a:fillRect/>
          </a:stretch>
        </p:blipFill>
        <p:spPr bwMode="auto">
          <a:xfrm>
            <a:off x="4139952" y="1916832"/>
            <a:ext cx="4624285" cy="115200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sz="3200" i="1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ЯКласс</a:t>
            </a:r>
            <a:r>
              <a:rPr lang="ru-RU" sz="3200" i="1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 -  </a:t>
            </a:r>
            <a:r>
              <a:rPr lang="ru-RU" sz="3200" i="1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РешуОГЭ</a:t>
            </a:r>
            <a:r>
              <a:rPr lang="ru-RU" sz="3200" i="1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i="1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Содержание  заданий (</a:t>
            </a:r>
            <a:r>
              <a:rPr lang="ru-RU" sz="3200" i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КИМов</a:t>
            </a:r>
            <a:r>
              <a:rPr lang="ru-RU" sz="3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320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23528" y="3573016"/>
            <a:ext cx="3384376" cy="2879856"/>
          </a:xfrm>
        </p:spPr>
        <p:txBody>
          <a:bodyPr anchor="t">
            <a:normAutofit/>
          </a:bodyPr>
          <a:lstStyle/>
          <a:p>
            <a:pPr algn="ctr"/>
            <a:r>
              <a:rPr lang="ru-RU" sz="2800" b="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Авторское видение </a:t>
            </a:r>
            <a:r>
              <a:rPr lang="ru-RU" sz="2800" b="0" i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КИМов</a:t>
            </a:r>
            <a:r>
              <a:rPr lang="ru-RU" sz="2800" b="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800" b="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4008" y="3501008"/>
            <a:ext cx="4068000" cy="1584176"/>
          </a:xfrm>
        </p:spPr>
        <p:txBody>
          <a:bodyPr anchor="t">
            <a:normAutofit/>
          </a:bodyPr>
          <a:lstStyle/>
          <a:p>
            <a:pPr algn="ctr"/>
            <a:r>
              <a:rPr lang="ru-RU" sz="2800" b="0" i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КИМы</a:t>
            </a:r>
            <a:r>
              <a:rPr lang="ru-RU" sz="2800" b="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от разработчиков </a:t>
            </a:r>
          </a:p>
          <a:p>
            <a:pPr algn="ctr"/>
            <a:r>
              <a:rPr lang="ru-RU" sz="2800" b="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ФИПИ</a:t>
            </a:r>
          </a:p>
          <a:p>
            <a:pPr algn="ctr"/>
            <a:endParaRPr lang="ru-RU" sz="2800" b="0" i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800" b="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 descr="C:\Users\user\Desktop\YAklass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3404472" cy="1152000"/>
          </a:xfrm>
          <a:prstGeom prst="rect">
            <a:avLst/>
          </a:prstGeom>
          <a:noFill/>
        </p:spPr>
      </p:pic>
      <p:pic>
        <p:nvPicPr>
          <p:cNvPr id="1026" name="Picture 2" descr="C:\Users\мамуленька\Desktop\image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l="2228" r="54703"/>
          <a:stretch>
            <a:fillRect/>
          </a:stretch>
        </p:blipFill>
        <p:spPr bwMode="auto">
          <a:xfrm>
            <a:off x="4139952" y="1916832"/>
            <a:ext cx="4624285" cy="1152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098" name="Picture 2" descr="http://chel.pulscen.ru/system/ckeditor_assets/pictures/89545/content_nadezhnost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5229200"/>
            <a:ext cx="1152128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sz="3200" i="1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ЯКласс</a:t>
            </a:r>
            <a:r>
              <a:rPr lang="ru-RU" sz="3200" i="1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 -  </a:t>
            </a:r>
            <a:r>
              <a:rPr lang="ru-RU" sz="3200" i="1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РешуОГЭ</a:t>
            </a:r>
            <a:r>
              <a:rPr lang="ru-RU" sz="3200" i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i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Классификация   заданий</a:t>
            </a:r>
            <a:endParaRPr lang="ru-RU" sz="320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23528" y="3284984"/>
            <a:ext cx="4680520" cy="2376264"/>
          </a:xfrm>
        </p:spPr>
        <p:txBody>
          <a:bodyPr anchor="t">
            <a:normAutofit/>
          </a:bodyPr>
          <a:lstStyle/>
          <a:p>
            <a:pPr algn="ctr"/>
            <a:r>
              <a:rPr lang="ru-RU" sz="2800" b="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Тематическое распределений заданий. Условия для плавного перехода от простого к сложному.</a:t>
            </a:r>
            <a:endParaRPr lang="ru-RU" sz="2800" b="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5292080" y="3501008"/>
            <a:ext cx="3419928" cy="2448272"/>
          </a:xfrm>
        </p:spPr>
        <p:txBody>
          <a:bodyPr anchor="t">
            <a:normAutofit/>
          </a:bodyPr>
          <a:lstStyle/>
          <a:p>
            <a:pPr algn="ctr"/>
            <a:r>
              <a:rPr lang="ru-RU" sz="2800" b="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Тематическое распределений заданий. </a:t>
            </a:r>
            <a:endParaRPr lang="ru-RU" sz="2800" b="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 descr="C:\Users\user\Desktop\YAklass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3404472" cy="1152000"/>
          </a:xfrm>
          <a:prstGeom prst="rect">
            <a:avLst/>
          </a:prstGeom>
          <a:noFill/>
        </p:spPr>
      </p:pic>
      <p:pic>
        <p:nvPicPr>
          <p:cNvPr id="1026" name="Picture 2" descr="C:\Users\мамуленька\Desktop\image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l="2228" r="54703"/>
          <a:stretch>
            <a:fillRect/>
          </a:stretch>
        </p:blipFill>
        <p:spPr bwMode="auto">
          <a:xfrm>
            <a:off x="4139952" y="1916832"/>
            <a:ext cx="4624285" cy="1152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098" name="Picture 2" descr="http://chel.pulscen.ru/system/ckeditor_assets/pictures/89545/content_nadezhnost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5517232"/>
            <a:ext cx="1152128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sz="3200" i="1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ЯКласс</a:t>
            </a:r>
            <a:r>
              <a:rPr lang="ru-RU" sz="3200" i="1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 -  </a:t>
            </a:r>
            <a:r>
              <a:rPr lang="ru-RU" sz="3200" i="1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РешуОГЭ</a:t>
            </a:r>
            <a:r>
              <a:rPr lang="ru-RU" sz="3200" i="1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i="1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Тренировочные варианты</a:t>
            </a:r>
            <a:endParaRPr lang="ru-RU" sz="320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23528" y="3501008"/>
            <a:ext cx="2592288" cy="2951864"/>
          </a:xfrm>
        </p:spPr>
        <p:txBody>
          <a:bodyPr anchor="t">
            <a:normAutofit/>
          </a:bodyPr>
          <a:lstStyle/>
          <a:p>
            <a:pPr algn="ctr"/>
            <a:r>
              <a:rPr lang="ru-RU" sz="2800" b="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Создание учителем проверочных работ.</a:t>
            </a:r>
            <a:endParaRPr lang="ru-RU" sz="2800" b="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3131840" y="3501008"/>
            <a:ext cx="5580168" cy="2951864"/>
          </a:xfrm>
        </p:spPr>
        <p:txBody>
          <a:bodyPr anchor="t">
            <a:normAutofit/>
          </a:bodyPr>
          <a:lstStyle/>
          <a:p>
            <a:pPr algn="ctr"/>
            <a:r>
              <a:rPr lang="ru-RU" sz="2800" b="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Неограниченное количество тренировочных вариантов. Быстрое создание нового варианта.</a:t>
            </a:r>
            <a:endParaRPr lang="ru-RU" sz="2800" b="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 descr="C:\Users\user\Desktop\YAklass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3404472" cy="1152000"/>
          </a:xfrm>
          <a:prstGeom prst="rect">
            <a:avLst/>
          </a:prstGeom>
          <a:noFill/>
        </p:spPr>
      </p:pic>
      <p:pic>
        <p:nvPicPr>
          <p:cNvPr id="1026" name="Picture 2" descr="C:\Users\мамуленька\Desktop\image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l="2228" r="54703"/>
          <a:stretch>
            <a:fillRect/>
          </a:stretch>
        </p:blipFill>
        <p:spPr bwMode="auto">
          <a:xfrm>
            <a:off x="4139952" y="1916832"/>
            <a:ext cx="4624285" cy="1152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Picture 2" descr="http://chel.pulscen.ru/system/ckeditor_assets/pictures/89545/content_nadezhnost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5445224"/>
            <a:ext cx="1152128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sz="3200" i="1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ЯКласс</a:t>
            </a:r>
            <a:r>
              <a:rPr lang="ru-RU" sz="3200" i="1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 -  </a:t>
            </a:r>
            <a:r>
              <a:rPr lang="ru-RU" sz="3200" i="1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РешуОГЭ</a:t>
            </a:r>
            <a:r>
              <a:rPr lang="ru-RU" sz="3200" i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i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Списывание</a:t>
            </a:r>
            <a:endParaRPr lang="ru-RU" sz="320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23528" y="3356992"/>
            <a:ext cx="5400600" cy="2879856"/>
          </a:xfrm>
        </p:spPr>
        <p:txBody>
          <a:bodyPr anchor="t">
            <a:normAutofit/>
          </a:bodyPr>
          <a:lstStyle/>
          <a:p>
            <a:pPr algn="ctr"/>
            <a:r>
              <a:rPr lang="ru-RU" sz="2800" b="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Списывание исключено.          50 комплектов чисел на каждое задание. При каждой попытке генерируется новое задание.</a:t>
            </a:r>
            <a:endParaRPr lang="ru-RU" sz="2800" b="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5868144" y="3501008"/>
            <a:ext cx="2843864" cy="2951864"/>
          </a:xfrm>
        </p:spPr>
        <p:txBody>
          <a:bodyPr anchor="t">
            <a:normAutofit/>
          </a:bodyPr>
          <a:lstStyle/>
          <a:p>
            <a:pPr algn="ctr"/>
            <a:r>
              <a:rPr lang="ru-RU" sz="2800" b="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Одно задание – один ответ. В электронной форме списывание без ограничений.</a:t>
            </a:r>
          </a:p>
        </p:txBody>
      </p:sp>
      <p:pic>
        <p:nvPicPr>
          <p:cNvPr id="12" name="Picture 2" descr="C:\Users\user\Desktop\YAklass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3404472" cy="1152000"/>
          </a:xfrm>
          <a:prstGeom prst="rect">
            <a:avLst/>
          </a:prstGeom>
          <a:noFill/>
        </p:spPr>
      </p:pic>
      <p:pic>
        <p:nvPicPr>
          <p:cNvPr id="1026" name="Picture 2" descr="C:\Users\мамуленька\Desktop\image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l="2228" r="54703"/>
          <a:stretch>
            <a:fillRect/>
          </a:stretch>
        </p:blipFill>
        <p:spPr bwMode="auto">
          <a:xfrm>
            <a:off x="4139952" y="1916832"/>
            <a:ext cx="4624285" cy="1152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Picture 2" descr="http://chel.pulscen.ru/system/ckeditor_assets/pictures/89545/content_nadezhnost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5517232"/>
            <a:ext cx="1152128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sz="3200" i="1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ЯКласс</a:t>
            </a:r>
            <a:r>
              <a:rPr lang="ru-RU" sz="3200" i="1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 -  </a:t>
            </a:r>
            <a:r>
              <a:rPr lang="ru-RU" sz="3200" i="1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РешуОГЭ</a:t>
            </a:r>
            <a:r>
              <a:rPr lang="ru-RU" sz="3200" i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i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Платные услуги</a:t>
            </a:r>
            <a:endParaRPr lang="ru-RU" sz="320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51520" y="3284984"/>
            <a:ext cx="4392488" cy="3384376"/>
          </a:xfrm>
        </p:spPr>
        <p:txBody>
          <a:bodyPr anchor="t">
            <a:normAutofit/>
          </a:bodyPr>
          <a:lstStyle/>
          <a:p>
            <a:pPr algn="ctr"/>
            <a:r>
              <a:rPr lang="ru-RU" sz="2800" b="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Возможность просматривать правильное решение сразу после выполнения задания только при наличии платной подписки.  </a:t>
            </a:r>
            <a:endParaRPr lang="ru-RU" sz="2800" b="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4008" y="3501008"/>
            <a:ext cx="4068000" cy="1584176"/>
          </a:xfrm>
        </p:spPr>
        <p:txBody>
          <a:bodyPr anchor="t">
            <a:normAutofit/>
          </a:bodyPr>
          <a:lstStyle/>
          <a:p>
            <a:pPr algn="ctr"/>
            <a:r>
              <a:rPr lang="ru-RU" sz="2800" b="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Все ресурсы сайта бесплатные.</a:t>
            </a:r>
          </a:p>
          <a:p>
            <a:pPr algn="ctr"/>
            <a:endParaRPr lang="ru-RU" sz="2800" b="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 descr="C:\Users\user\Desktop\YAklass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3404472" cy="1152000"/>
          </a:xfrm>
          <a:prstGeom prst="rect">
            <a:avLst/>
          </a:prstGeom>
          <a:noFill/>
        </p:spPr>
      </p:pic>
      <p:pic>
        <p:nvPicPr>
          <p:cNvPr id="1026" name="Picture 2" descr="C:\Users\мамуленька\Desktop\image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l="2228" r="54703"/>
          <a:stretch>
            <a:fillRect/>
          </a:stretch>
        </p:blipFill>
        <p:spPr bwMode="auto">
          <a:xfrm>
            <a:off x="4139952" y="1916832"/>
            <a:ext cx="4624285" cy="1152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098" name="Picture 2" descr="http://chel.pulscen.ru/system/ckeditor_assets/pictures/89545/content_nadezhnost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4581128"/>
            <a:ext cx="1152128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008080"/>
                </a:solidFill>
                <a:latin typeface="Arial" pitchFamily="34" charset="0"/>
                <a:cs typeface="Arial" pitchFamily="34" charset="0"/>
              </a:rPr>
              <a:t>3. Предметы  </a:t>
            </a:r>
            <a:r>
              <a:rPr lang="ru-RU" sz="3200" i="1" dirty="0" err="1" smtClean="0">
                <a:solidFill>
                  <a:srgbClr val="008080"/>
                </a:solidFill>
                <a:latin typeface="Arial" pitchFamily="34" charset="0"/>
                <a:cs typeface="Arial" pitchFamily="34" charset="0"/>
              </a:rPr>
              <a:t>ЯКласс</a:t>
            </a:r>
            <a:endParaRPr lang="ru-RU" sz="3200" i="1" dirty="0">
              <a:solidFill>
                <a:srgbClr val="00808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1498397"/>
            <a:ext cx="8280000" cy="3861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sz="3200" i="1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ЯКласс</a:t>
            </a:r>
            <a:r>
              <a:rPr lang="ru-RU" sz="3200" i="1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 -  </a:t>
            </a:r>
            <a:r>
              <a:rPr lang="ru-RU" sz="3200" i="1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РешуОГЭ</a:t>
            </a:r>
            <a:r>
              <a:rPr lang="ru-RU" sz="3200" i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i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Реклама</a:t>
            </a:r>
            <a:endParaRPr lang="ru-RU" sz="320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51520" y="3284984"/>
            <a:ext cx="3456384" cy="1728192"/>
          </a:xfrm>
        </p:spPr>
        <p:txBody>
          <a:bodyPr anchor="t">
            <a:normAutofit/>
          </a:bodyPr>
          <a:lstStyle/>
          <a:p>
            <a:pPr algn="ctr"/>
            <a:r>
              <a:rPr lang="ru-RU" sz="2800" b="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Без рекламы при наличии платной подписки.  </a:t>
            </a:r>
            <a:endParaRPr lang="ru-RU" sz="2800" b="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4008" y="3501008"/>
            <a:ext cx="4068000" cy="1368152"/>
          </a:xfrm>
        </p:spPr>
        <p:txBody>
          <a:bodyPr anchor="t">
            <a:normAutofit/>
          </a:bodyPr>
          <a:lstStyle/>
          <a:p>
            <a:pPr algn="ctr"/>
            <a:endParaRPr lang="ru-RU" sz="2800" b="0" i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Реклама.</a:t>
            </a:r>
            <a:endParaRPr lang="ru-RU" sz="2800" b="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 descr="C:\Users\user\Desktop\YAklass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3404472" cy="1152000"/>
          </a:xfrm>
          <a:prstGeom prst="rect">
            <a:avLst/>
          </a:prstGeom>
          <a:noFill/>
        </p:spPr>
      </p:pic>
      <p:pic>
        <p:nvPicPr>
          <p:cNvPr id="1026" name="Picture 2" descr="C:\Users\мамуленька\Desktop\image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l="2228" r="54703"/>
          <a:stretch>
            <a:fillRect/>
          </a:stretch>
        </p:blipFill>
        <p:spPr bwMode="auto">
          <a:xfrm>
            <a:off x="4139952" y="1916832"/>
            <a:ext cx="4624285" cy="1152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098" name="Picture 2" descr="http://chel.pulscen.ru/system/ckeditor_assets/pictures/89545/content_nadezhnost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4869160"/>
            <a:ext cx="1152128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700808"/>
            <a:ext cx="8219256" cy="45365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ЯКласс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» -  </a:t>
            </a:r>
            <a:b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ресурс, 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обладающий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большими перспективами 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для повышения эффективности учебного процесса.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3399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user\Desktop\YAklass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76672"/>
            <a:ext cx="4681673" cy="1584177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7092280" y="5733256"/>
            <a:ext cx="792088" cy="64807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19256" cy="403244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Благодарю за внимание!</a:t>
            </a:r>
            <a:b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Желаю высоких результатов </a:t>
            </a:r>
            <a:b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экзаменах!!!</a:t>
            </a:r>
            <a:endParaRPr lang="ru-RU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66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 flipV="1">
            <a:off x="457200" y="6126163"/>
            <a:ext cx="658416" cy="471189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7" name="Picture 2" descr="http://chel.pulscen.ru/system/ckeditor_assets/pictures/89545/content_nadezhnost5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4139952" y="4293096"/>
            <a:ext cx="1151368" cy="1151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endParaRPr lang="ru-RU" sz="24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4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29128" t="-353" r="6517"/>
          <a:stretch>
            <a:fillRect/>
          </a:stretch>
        </p:blipFill>
        <p:spPr>
          <a:xfrm>
            <a:off x="1332000" y="1072958"/>
            <a:ext cx="6480000" cy="4712085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008080"/>
                </a:solidFill>
                <a:latin typeface="Arial" pitchFamily="34" charset="0"/>
                <a:cs typeface="Arial" pitchFamily="34" charset="0"/>
              </a:rPr>
              <a:t>Создание своего предмета</a:t>
            </a:r>
            <a:endParaRPr lang="ru-RU" sz="3200" i="1" dirty="0">
              <a:solidFill>
                <a:srgbClr val="00808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5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2000" y="1498397"/>
            <a:ext cx="8280000" cy="386120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6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5214"/>
          <a:stretch>
            <a:fillRect/>
          </a:stretch>
        </p:blipFill>
        <p:spPr>
          <a:xfrm>
            <a:off x="612000" y="1250985"/>
            <a:ext cx="7920000" cy="435603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Новый рисунок (7)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6083"/>
          <a:stretch>
            <a:fillRect/>
          </a:stretch>
        </p:blipFill>
        <p:spPr>
          <a:xfrm>
            <a:off x="612000" y="1228416"/>
            <a:ext cx="7920000" cy="4401168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445</TotalTime>
  <Words>187</Words>
  <Application>Microsoft Office PowerPoint</Application>
  <PresentationFormat>Экран (4:3)</PresentationFormat>
  <Paragraphs>35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Тема Office</vt:lpstr>
      <vt:lpstr>Использование инновационного решения в области электронного обучения на базе интернет-сервисов учебного портала «ЯКласс»  для повышения эффективности учебного процесса.</vt:lpstr>
      <vt:lpstr>1. Регистрация.</vt:lpstr>
      <vt:lpstr>2. Подсказки для учителя</vt:lpstr>
      <vt:lpstr>Слайд 4</vt:lpstr>
      <vt:lpstr>3. Предметы  ЯКласс</vt:lpstr>
      <vt:lpstr>Слайд 6</vt:lpstr>
      <vt:lpstr>Создание своего предмета</vt:lpstr>
      <vt:lpstr>Слайд 8</vt:lpstr>
      <vt:lpstr>Слайд 9</vt:lpstr>
      <vt:lpstr>4. Наполнение темы</vt:lpstr>
      <vt:lpstr>Слайд 11</vt:lpstr>
      <vt:lpstr>Слайд 12</vt:lpstr>
      <vt:lpstr>Слайд 13</vt:lpstr>
      <vt:lpstr>Слайд 14</vt:lpstr>
      <vt:lpstr>Слайд 15</vt:lpstr>
      <vt:lpstr>5. Режим презентации</vt:lpstr>
      <vt:lpstr>Слайд 17</vt:lpstr>
      <vt:lpstr>Слайд 18</vt:lpstr>
      <vt:lpstr>6. Результаты учащихся</vt:lpstr>
      <vt:lpstr>Слайд 20</vt:lpstr>
      <vt:lpstr>Слайд 21</vt:lpstr>
      <vt:lpstr>Слайд 22</vt:lpstr>
      <vt:lpstr>7. Топы</vt:lpstr>
      <vt:lpstr>Слайд 24</vt:lpstr>
      <vt:lpstr>Слайд 25</vt:lpstr>
      <vt:lpstr>Слайд 26</vt:lpstr>
      <vt:lpstr>Слайд 27</vt:lpstr>
      <vt:lpstr>Слайд 28</vt:lpstr>
      <vt:lpstr>8. Проверочные работы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9. Подписка Я+</vt:lpstr>
      <vt:lpstr>Слайд 39</vt:lpstr>
      <vt:lpstr>Слайд 40</vt:lpstr>
      <vt:lpstr>Слайд 41</vt:lpstr>
      <vt:lpstr>10. Недоработано на сайте</vt:lpstr>
      <vt:lpstr>Слайд 43</vt:lpstr>
      <vt:lpstr>ЯКласс  -  РешуОГЭ </vt:lpstr>
      <vt:lpstr>ЯКласс  -  РешуОГЭ Содержание  заданий (КИМов)</vt:lpstr>
      <vt:lpstr>ЯКласс  -  РешуОГЭ Классификация   заданий</vt:lpstr>
      <vt:lpstr>ЯКласс  -  РешуОГЭ Тренировочные варианты</vt:lpstr>
      <vt:lpstr>ЯКласс  -  РешуОГЭ Списывание</vt:lpstr>
      <vt:lpstr>ЯКласс  -  РешуОГЭ Платные услуги</vt:lpstr>
      <vt:lpstr>ЯКласс  -  РешуОГЭ Реклама</vt:lpstr>
      <vt:lpstr>«ЯКласс» -   ресурс, обладающий большими перспективами  для повышения эффективности учебного процесса.</vt:lpstr>
      <vt:lpstr>Благодарю за внимание!  Желаю высоких результатов  на экзаменах!!!</vt:lpstr>
      <vt:lpstr>Слайд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мамуленька</cp:lastModifiedBy>
  <cp:revision>46</cp:revision>
  <dcterms:created xsi:type="dcterms:W3CDTF">2018-03-16T10:27:13Z</dcterms:created>
  <dcterms:modified xsi:type="dcterms:W3CDTF">2018-03-18T19:37:22Z</dcterms:modified>
</cp:coreProperties>
</file>